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85" r:id="rId4"/>
  </p:sldMasterIdLst>
  <p:notesMasterIdLst>
    <p:notesMasterId r:id="rId17"/>
  </p:notesMasterIdLst>
  <p:handoutMasterIdLst>
    <p:handoutMasterId r:id="rId18"/>
  </p:handoutMasterIdLst>
  <p:sldIdLst>
    <p:sldId id="675" r:id="rId5"/>
    <p:sldId id="693" r:id="rId6"/>
    <p:sldId id="701" r:id="rId7"/>
    <p:sldId id="683" r:id="rId8"/>
    <p:sldId id="707" r:id="rId9"/>
    <p:sldId id="703" r:id="rId10"/>
    <p:sldId id="686" r:id="rId11"/>
    <p:sldId id="704" r:id="rId12"/>
    <p:sldId id="714" r:id="rId13"/>
    <p:sldId id="700" r:id="rId14"/>
    <p:sldId id="705" r:id="rId15"/>
    <p:sldId id="688" r:id="rId16"/>
  </p:sldIdLst>
  <p:sldSz cx="9144000" cy="6858000" type="screen4x3"/>
  <p:notesSz cx="9866313" cy="6735763"/>
  <p:embeddedFontLst>
    <p:embeddedFont>
      <p:font typeface="Cambria Math" panose="02040503050406030204" pitchFamily="18" charset="0"/>
      <p:regular r:id="rId19"/>
    </p:embeddedFont>
    <p:embeddedFont>
      <p:font typeface="Consolas" panose="020B0609020204030204" pitchFamily="49" charset="0"/>
      <p:regular r:id="rId20"/>
      <p:bold r:id="rId21"/>
      <p:italic r:id="rId22"/>
      <p:boldItalic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함초롬돋움" panose="020B0604000101010101" pitchFamily="50" charset="-127"/>
      <p:regular r:id="rId26"/>
      <p:bold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jhdjh@korea.edu" initials="d" lastIdx="1" clrIdx="0">
    <p:extLst>
      <p:ext uri="{19B8F6BF-5375-455C-9EA6-DF929625EA0E}">
        <p15:presenceInfo xmlns:p15="http://schemas.microsoft.com/office/powerpoint/2012/main" userId="djhdjh@korea.edu" providerId="None"/>
      </p:ext>
    </p:extLst>
  </p:cmAuthor>
  <p:cmAuthor id="2" name="도재형[ 학부재학 / 컴퓨터학과 ]" initials="도학/컴]" lastIdx="1" clrIdx="1">
    <p:extLst>
      <p:ext uri="{19B8F6BF-5375-455C-9EA6-DF929625EA0E}">
        <p15:presenceInfo xmlns:p15="http://schemas.microsoft.com/office/powerpoint/2012/main" userId="도재형[ 학부재학 / 컴퓨터학과 ]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0000"/>
    <a:srgbClr val="0000FF"/>
    <a:srgbClr val="F17FE9"/>
    <a:srgbClr val="3B6A45"/>
    <a:srgbClr val="7F317D"/>
    <a:srgbClr val="EC4B3D"/>
    <a:srgbClr val="FFC9FF"/>
    <a:srgbClr val="FF99FF"/>
    <a:srgbClr val="80000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EA6F34C-FA97-4840-9021-F02AB3318479}" v="35" dt="2021-04-19T09:49:01.81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53" d="100"/>
          <a:sy n="153" d="100"/>
        </p:scale>
        <p:origin x="1314" y="138"/>
      </p:cViewPr>
      <p:guideLst>
        <p:guide orient="horz" pos="2158"/>
        <p:guide pos="287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handoutMaster" Target="handoutMasters/handoutMaster1.xml"/><Relationship Id="rId26" Type="http://schemas.openxmlformats.org/officeDocument/2006/relationships/font" Target="fonts/font8.fntdata"/><Relationship Id="rId3" Type="http://schemas.openxmlformats.org/officeDocument/2006/relationships/customXml" Target="../customXml/item3.xml"/><Relationship Id="rId21" Type="http://schemas.openxmlformats.org/officeDocument/2006/relationships/font" Target="fonts/font3.fntdata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7.fntdata"/><Relationship Id="rId33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font" Target="fonts/font2.fntdata"/><Relationship Id="rId29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font" Target="fonts/font6.fntdata"/><Relationship Id="rId32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font" Target="fonts/font5.fntdata"/><Relationship Id="rId28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font" Target="fonts/font1.fntdata"/><Relationship Id="rId31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font" Target="fonts/font4.fntdata"/><Relationship Id="rId27" Type="http://schemas.openxmlformats.org/officeDocument/2006/relationships/font" Target="fonts/font9.fntdata"/><Relationship Id="rId30" Type="http://schemas.openxmlformats.org/officeDocument/2006/relationships/viewProps" Target="viewProps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7733" y="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24D04-7639-4831-8EFB-E99592B700AC}" type="datetimeFigureOut">
              <a:rPr lang="ko-KR" altLang="en-US" smtClean="0"/>
              <a:t>2023-05-08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39762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7733" y="639762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CDE7B6-E1CA-4D43-BB3B-2407EE7A5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7462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png>
</file>

<file path=ppt/media/image160.png>
</file>

<file path=ppt/media/image17.png>
</file>

<file path=ppt/media/image18.png>
</file>

<file path=ppt/media/image2.jpeg>
</file>

<file path=ppt/media/image3.png>
</file>

<file path=ppt/media/image4.jpeg>
</file>

<file path=ppt/media/image5.jpeg>
</file>

<file path=ppt/media/image6.png>
</file>

<file path=ppt/media/image7.png>
</file>

<file path=ppt/media/image70.png>
</file>

<file path=ppt/media/image8.jpe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248025" y="504825"/>
            <a:ext cx="3370263" cy="2527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7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9F4262C-968C-4EE9-8164-CE16364706B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564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22371" y="2093553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33371" y="3265934"/>
            <a:ext cx="6858000" cy="21602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600" b="0">
                <a:latin typeface="+mn-lt"/>
                <a:ea typeface="+mj-ea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ko-KR"/>
              <a:t>Author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10" name="직사각형 9"/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59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3268" y="152636"/>
            <a:ext cx="7886700" cy="588053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  <a:ea typeface="+mj-ea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0" y="782712"/>
            <a:ext cx="7200000" cy="54000"/>
            <a:chOff x="0" y="764704"/>
            <a:chExt cx="7200000" cy="54000"/>
          </a:xfrm>
        </p:grpSpPr>
        <p:sp>
          <p:nvSpPr>
            <p:cNvPr id="8" name="직사각형 7"/>
            <p:cNvSpPr/>
            <p:nvPr/>
          </p:nvSpPr>
          <p:spPr>
            <a:xfrm>
              <a:off x="0" y="764704"/>
              <a:ext cx="720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5751515" y="764704"/>
              <a:ext cx="72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5023030" y="764704"/>
              <a:ext cx="36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4654545" y="764704"/>
              <a:ext cx="18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7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521550" y="1088740"/>
            <a:ext cx="8100900" cy="5040312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1800" b="0">
                <a:latin typeface="+mn-lt"/>
                <a:ea typeface="+mn-ea"/>
                <a:cs typeface="Arial" panose="020B0604020202020204" pitchFamily="34" charset="0"/>
              </a:defRPr>
            </a:lvl1pPr>
            <a:lvl2pPr latinLnBrk="0">
              <a:defRPr sz="1600">
                <a:latin typeface="+mn-lt"/>
                <a:ea typeface="+mn-ea"/>
                <a:cs typeface="Arial" panose="020B0604020202020204" pitchFamily="34" charset="0"/>
              </a:defRPr>
            </a:lvl2pPr>
            <a:lvl3pPr latinLnBrk="0">
              <a:defRPr sz="1400">
                <a:latin typeface="+mn-lt"/>
                <a:ea typeface="+mn-ea"/>
                <a:cs typeface="Arial" panose="020B0604020202020204" pitchFamily="34" charset="0"/>
              </a:defRPr>
            </a:lvl3pPr>
            <a:lvl4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4pPr>
            <a:lvl5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ko-KR"/>
              <a:t>Contents</a:t>
            </a:r>
            <a:endParaRPr lang="ko-KR" altLang="en-US"/>
          </a:p>
          <a:p>
            <a:pPr lvl="1"/>
            <a:r>
              <a:rPr lang="en-US" altLang="ko-KR"/>
              <a:t>Second Contents</a:t>
            </a:r>
            <a:endParaRPr lang="ko-KR" altLang="en-US"/>
          </a:p>
          <a:p>
            <a:pPr lvl="2"/>
            <a:r>
              <a:rPr lang="en-US" altLang="ko-KR"/>
              <a:t>Third Contents</a:t>
            </a:r>
            <a:endParaRPr lang="ko-KR" altLang="en-US"/>
          </a:p>
          <a:p>
            <a:pPr lvl="3"/>
            <a:r>
              <a:rPr lang="en-US" altLang="ko-KR"/>
              <a:t>Fourth Contents</a:t>
            </a:r>
            <a:endParaRPr lang="ko-KR" altLang="en-US"/>
          </a:p>
          <a:p>
            <a:pPr lvl="4"/>
            <a:r>
              <a:rPr lang="en-US" altLang="ko-KR"/>
              <a:t>Fifth Contents</a:t>
            </a:r>
            <a:endParaRPr lang="ko-KR" altLang="en-US"/>
          </a:p>
        </p:txBody>
      </p:sp>
      <p:sp>
        <p:nvSpPr>
          <p:cNvPr id="14" name="슬라이드 번호 개체 틀 2">
            <a:extLst>
              <a:ext uri="{FF2B5EF4-FFF2-40B4-BE49-F238E27FC236}">
                <a16:creationId xmlns:a16="http://schemas.microsoft.com/office/drawing/2014/main" id="{D140823A-69AD-4D0E-A2C9-9CA6ADC518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76570" y="6485330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364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9A60737-A25A-4DFF-A124-1EC0100A5C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371" y="2103078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1B3C130-E8E9-49E9-886D-94F8960E643B}"/>
              </a:ext>
            </a:extLst>
          </p:cNvPr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7EADA55-1873-4D50-A383-E64F13D81737}"/>
                </a:ext>
              </a:extLst>
            </p:cNvPr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A774F6-5171-4CE3-9412-5FC1E35308F1}"/>
                </a:ext>
              </a:extLst>
            </p:cNvPr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9550D14-A615-4DFF-BEE1-4128AE074C8A}"/>
                </a:ext>
              </a:extLst>
            </p:cNvPr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BF706AF-6E8A-46EC-B26B-120EFD8A6E3A}"/>
                </a:ext>
              </a:extLst>
            </p:cNvPr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9C0F5E6C-DD5D-421F-8FB3-CD27D5EC9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595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6597440"/>
            <a:ext cx="9144000" cy="2605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latin typeface="+mj-ea"/>
                <a:ea typeface="+mj-ea"/>
              </a:rPr>
              <a:t>Media Lab</a:t>
            </a:r>
            <a:endParaRPr lang="ko-KR" altLang="en-US" sz="1200">
              <a:latin typeface="+mj-ea"/>
              <a:ea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8676570" y="6398318"/>
            <a:ext cx="396000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4" name="직사각형 33"/>
          <p:cNvSpPr/>
          <p:nvPr userDrawn="1"/>
        </p:nvSpPr>
        <p:spPr>
          <a:xfrm>
            <a:off x="8694570" y="6416318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1000" b="1">
              <a:latin typeface="+mj-ea"/>
              <a:ea typeface="+mj-ea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8720189" y="6447742"/>
            <a:ext cx="110787" cy="1107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76570" y="6485330"/>
            <a:ext cx="37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93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</p:sldLayoutIdLst>
  <p:hf hd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150000"/>
        </a:lnSpc>
        <a:spcBef>
          <a:spcPts val="750"/>
        </a:spcBef>
        <a:buFont typeface="Wingdings" panose="05000000000000000000" pitchFamily="2" charset="2"/>
        <a:buChar char="§"/>
        <a:defRPr sz="21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6.png"/><Relationship Id="rId5" Type="http://schemas.openxmlformats.org/officeDocument/2006/relationships/image" Target="../media/image15.jpeg"/><Relationship Id="rId4" Type="http://schemas.openxmlformats.org/officeDocument/2006/relationships/image" Target="../media/image7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hyperlink" Target="mailto:2023.cg.ta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FA4143FF-47BD-4F41-95E3-78A3C63C6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371" y="2093553"/>
            <a:ext cx="8280000" cy="893874"/>
          </a:xfrm>
        </p:spPr>
        <p:txBody>
          <a:bodyPr/>
          <a:lstStyle/>
          <a:p>
            <a:pPr algn="l"/>
            <a:r>
              <a:rPr lang="en-US" altLang="ko-KR" sz="4000"/>
              <a:t>Homework 2</a:t>
            </a:r>
            <a:endParaRPr lang="ko-KR" altLang="en-US" sz="4000"/>
          </a:p>
        </p:txBody>
      </p:sp>
      <p:sp>
        <p:nvSpPr>
          <p:cNvPr id="11" name="부제목 10">
            <a:extLst>
              <a:ext uri="{FF2B5EF4-FFF2-40B4-BE49-F238E27FC236}">
                <a16:creationId xmlns:a16="http://schemas.microsoft.com/office/drawing/2014/main" id="{1B7EF4E0-8CD3-4332-96FF-AC05B7EFC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3475" y="3870326"/>
            <a:ext cx="6858000" cy="1555749"/>
          </a:xfrm>
        </p:spPr>
        <p:txBody>
          <a:bodyPr>
            <a:normAutofit/>
          </a:bodyPr>
          <a:lstStyle/>
          <a:p>
            <a:r>
              <a:rPr lang="en-US" altLang="ko-KR" sz="2000"/>
              <a:t>COSE331 Computer Graphics</a:t>
            </a:r>
            <a:endParaRPr lang="ko-KR" altLang="en-US" sz="20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1B0216-4BEA-4DA4-9004-EC8180B7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22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200CDE-48CC-4FFF-BD23-8DAFC704BC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4</a:t>
            </a:r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2D7CD7F-5218-4007-B29C-6C9F267CAF31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/>
            <p:txBody>
              <a:bodyPr/>
              <a:lstStyle/>
              <a:p>
                <a:r>
                  <a:rPr lang="ko-KR" altLang="en-US" dirty="0"/>
                  <a:t>알파 </a:t>
                </a:r>
                <a:r>
                  <a:rPr lang="ko-KR" altLang="en-US" dirty="0" err="1"/>
                  <a:t>블렌딩을</a:t>
                </a:r>
                <a:r>
                  <a:rPr lang="ko-KR" altLang="en-US" dirty="0"/>
                  <a:t> 구현한다</a:t>
                </a:r>
                <a:r>
                  <a:rPr lang="en-US" altLang="ko-KR" dirty="0"/>
                  <a:t>.</a:t>
                </a:r>
              </a:p>
              <a:p>
                <a:pPr lvl="1"/>
                <a:r>
                  <a:rPr lang="ko-KR" altLang="en-US" dirty="0"/>
                  <a:t>알파의 값은 해당 픽셀의 </a:t>
                </a:r>
                <a:r>
                  <a:rPr lang="en-US" altLang="ko-KR" dirty="0"/>
                  <a:t>RGB </a:t>
                </a:r>
                <a:r>
                  <a:rPr lang="ko-KR" altLang="en-US" dirty="0"/>
                  <a:t>색상 값의 크기로 설정한다</a:t>
                </a:r>
                <a:r>
                  <a:rPr lang="en-US" altLang="ko-KR" dirty="0"/>
                  <a:t>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ko-KR" altLang="en-US" i="1" smtClean="0">
                        <a:latin typeface="Cambria Math" panose="02040503050406030204" pitchFamily="18" charset="0"/>
                      </a:rPr>
                      <m:t>𝛼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𝑅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𝐺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+</m:t>
                        </m:r>
                        <m:sSup>
                          <m:sSupPr>
                            <m:ctrlP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𝐵</m:t>
                            </m:r>
                          </m:e>
                          <m:sup>
                            <m:r>
                              <a:rPr lang="en-US" altLang="ko-KR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ko-KR" altLang="en-US" dirty="0"/>
              </a:p>
            </p:txBody>
          </p:sp>
        </mc:Choice>
        <mc:Fallback xmlns="">
          <p:sp>
            <p:nvSpPr>
              <p:cNvPr id="3" name="텍스트 개체 틀 2">
                <a:extLst>
                  <a:ext uri="{FF2B5EF4-FFF2-40B4-BE49-F238E27FC236}">
                    <a16:creationId xmlns:a16="http://schemas.microsoft.com/office/drawing/2014/main" id="{02D7CD7F-5218-4007-B29C-6C9F267CAF31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blipFill>
                <a:blip r:embed="rId4"/>
                <a:stretch>
                  <a:fillRect l="-5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29471CD-10A0-44A3-A800-CA6389FEB317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10</a:t>
            </a:fld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CB67EFED-F52A-77E1-2106-23CBA0956508}"/>
              </a:ext>
            </a:extLst>
          </p:cNvPr>
          <p:cNvGrpSpPr/>
          <p:nvPr/>
        </p:nvGrpSpPr>
        <p:grpSpPr>
          <a:xfrm>
            <a:off x="2179486" y="2525868"/>
            <a:ext cx="2690710" cy="3805200"/>
            <a:chOff x="2179486" y="2525868"/>
            <a:chExt cx="2690710" cy="3805200"/>
          </a:xfrm>
        </p:grpSpPr>
        <p:sp>
          <p:nvSpPr>
            <p:cNvPr id="16" name="화살표: 오른쪽 15">
              <a:extLst>
                <a:ext uri="{FF2B5EF4-FFF2-40B4-BE49-F238E27FC236}">
                  <a16:creationId xmlns:a16="http://schemas.microsoft.com/office/drawing/2014/main" id="{E577426F-48DA-CE69-E32B-301C34F0932C}"/>
                </a:ext>
              </a:extLst>
            </p:cNvPr>
            <p:cNvSpPr/>
            <p:nvPr/>
          </p:nvSpPr>
          <p:spPr>
            <a:xfrm>
              <a:off x="4273805" y="4289310"/>
              <a:ext cx="596391" cy="30231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" name="그림 5" descr="텍스트이(가) 표시된 사진&#10;&#10;자동 생성된 설명">
              <a:extLst>
                <a:ext uri="{FF2B5EF4-FFF2-40B4-BE49-F238E27FC236}">
                  <a16:creationId xmlns:a16="http://schemas.microsoft.com/office/drawing/2014/main" id="{E5899D58-09F8-FFAE-B883-F860AFDAEE1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812"/>
            <a:stretch/>
          </p:blipFill>
          <p:spPr>
            <a:xfrm>
              <a:off x="2179486" y="2525868"/>
              <a:ext cx="1818000" cy="3805200"/>
            </a:xfrm>
            <a:prstGeom prst="rect">
              <a:avLst/>
            </a:prstGeom>
          </p:spPr>
        </p:pic>
      </p:grpSp>
      <p:pic>
        <p:nvPicPr>
          <p:cNvPr id="5" name="Screen_Recording_20230508_160619_Homework2">
            <a:hlinkClick r:id="" action="ppaction://media"/>
            <a:extLst>
              <a:ext uri="{FF2B5EF4-FFF2-40B4-BE49-F238E27FC236}">
                <a16:creationId xmlns:a16="http://schemas.microsoft.com/office/drawing/2014/main" id="{8D3C56CC-2901-D0E5-866B-9FD9266C625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b="5812"/>
          <a:stretch/>
        </p:blipFill>
        <p:spPr>
          <a:xfrm>
            <a:off x="5146514" y="2525868"/>
            <a:ext cx="1818000" cy="38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1351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32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138FE-6021-5825-680F-37EAC7B1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4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19E4FE-8B0C-71DE-6324-4B092DA676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11</a:t>
            </a:fld>
            <a:endParaRPr lang="ko-KR" altLang="en-US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" name="텍스트 개체 틀 2">
                <a:extLst>
                  <a:ext uri="{FF2B5EF4-FFF2-40B4-BE49-F238E27FC236}">
                    <a16:creationId xmlns:a16="http://schemas.microsoft.com/office/drawing/2014/main" id="{CA2FCEE6-9F13-A49E-5982-E1CC1FC47F98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522288" y="1089025"/>
                <a:ext cx="8099425" cy="5040313"/>
              </a:xfrm>
            </p:spPr>
            <p:txBody>
              <a:bodyPr/>
              <a:lstStyle/>
              <a:p>
                <a:r>
                  <a:rPr lang="en-US" altLang="ko-KR" dirty="0"/>
                  <a:t>Enable alpha blending to make the teapot transparent.</a:t>
                </a:r>
              </a:p>
              <a:p>
                <a:pPr lvl="1"/>
                <a:r>
                  <a:rPr lang="en-US" altLang="ko-KR" dirty="0">
                    <a:latin typeface="Consolas" panose="020B0609020204030204" pitchFamily="49" charset="0"/>
                  </a:rPr>
                  <a:t>app/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src</a:t>
                </a:r>
                <a:r>
                  <a:rPr lang="en-US" altLang="ko-KR" dirty="0">
                    <a:latin typeface="Consolas" panose="020B0609020204030204" pitchFamily="49" charset="0"/>
                  </a:rPr>
                  <a:t>/main/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cpp</a:t>
                </a:r>
                <a:r>
                  <a:rPr lang="en-US" altLang="ko-KR" dirty="0">
                    <a:latin typeface="Consolas" panose="020B0609020204030204" pitchFamily="49" charset="0"/>
                  </a:rPr>
                  <a:t>/main.cpp</a:t>
                </a:r>
              </a:p>
              <a:p>
                <a:pPr lvl="1"/>
                <a:r>
                  <a:rPr lang="en-US" altLang="ko-KR" dirty="0"/>
                  <a:t>Specify the blending function : </a:t>
                </a:r>
                <a14:m>
                  <m:oMath xmlns:m="http://schemas.openxmlformats.org/officeDocument/2006/math"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𝑐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𝛼</m:t>
                    </m:r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sub>
                    </m:sSub>
                    <m:r>
                      <a:rPr lang="en-US" altLang="ko-KR" b="0" i="1" smtClean="0">
                        <a:latin typeface="Cambria Math" panose="02040503050406030204" pitchFamily="18" charset="0"/>
                      </a:rPr>
                      <m:t>+</m:t>
                    </m:r>
                    <m:d>
                      <m:d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1−</m:t>
                        </m:r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</m:d>
                    <m:sSub>
                      <m:sSubPr>
                        <m:ctrlPr>
                          <a:rPr lang="en-US" altLang="ko-KR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e>
                      <m:sub>
                        <m:r>
                          <a:rPr lang="en-US" altLang="ko-KR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sub>
                    </m:sSub>
                  </m:oMath>
                </a14:m>
                <a:endParaRPr lang="en-US" altLang="ko-KR" dirty="0">
                  <a:latin typeface="Consolas" panose="020B0609020204030204" pitchFamily="49" charset="0"/>
                </a:endParaRPr>
              </a:p>
              <a:p>
                <a:pPr lvl="1"/>
                <a:endParaRPr lang="en-US" altLang="ko-KR" dirty="0">
                  <a:latin typeface="Consolas" panose="020B0609020204030204" pitchFamily="49" charset="0"/>
                </a:endParaRPr>
              </a:p>
              <a:p>
                <a:r>
                  <a:rPr lang="en-US" altLang="ko-KR" dirty="0"/>
                  <a:t>Fill in some lines in the fragment shader.</a:t>
                </a:r>
              </a:p>
              <a:p>
                <a:pPr lvl="1"/>
                <a:r>
                  <a:rPr lang="en-US" altLang="ko-KR" dirty="0">
                    <a:latin typeface="Consolas" panose="020B0609020204030204" pitchFamily="49" charset="0"/>
                  </a:rPr>
                  <a:t>app/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src</a:t>
                </a:r>
                <a:r>
                  <a:rPr lang="en-US" altLang="ko-KR" dirty="0">
                    <a:latin typeface="Consolas" panose="020B0609020204030204" pitchFamily="49" charset="0"/>
                  </a:rPr>
                  <a:t>/main/assets/</a:t>
                </a:r>
                <a:r>
                  <a:rPr lang="en-US" altLang="ko-KR" dirty="0" err="1">
                    <a:latin typeface="Consolas" panose="020B0609020204030204" pitchFamily="49" charset="0"/>
                  </a:rPr>
                  <a:t>fragment.glsl</a:t>
                </a:r>
                <a:endParaRPr lang="ko-KR" altLang="en-US" dirty="0"/>
              </a:p>
              <a:p>
                <a:endParaRPr lang="ko-KR" altLang="en-US" dirty="0"/>
              </a:p>
            </p:txBody>
          </p:sp>
        </mc:Choice>
        <mc:Fallback xmlns="">
          <p:sp>
            <p:nvSpPr>
              <p:cNvPr id="6" name="텍스트 개체 틀 2">
                <a:extLst>
                  <a:ext uri="{FF2B5EF4-FFF2-40B4-BE49-F238E27FC236}">
                    <a16:creationId xmlns:a16="http://schemas.microsoft.com/office/drawing/2014/main" id="{CA2FCEE6-9F13-A49E-5982-E1CC1FC47F9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522288" y="1089025"/>
                <a:ext cx="8099425" cy="5040313"/>
              </a:xfrm>
              <a:blipFill>
                <a:blip r:embed="rId2"/>
                <a:stretch>
                  <a:fillRect l="-527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그림 8">
            <a:extLst>
              <a:ext uri="{FF2B5EF4-FFF2-40B4-BE49-F238E27FC236}">
                <a16:creationId xmlns:a16="http://schemas.microsoft.com/office/drawing/2014/main" id="{37626D23-9297-657B-A040-2592D1C7ED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7513" y="4060806"/>
            <a:ext cx="3243818" cy="2160000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9A826CD9-498F-793B-F41B-8DC9439AD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92671" y="4060806"/>
            <a:ext cx="2970757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9006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9A0A6-3AEB-437E-9DBA-315A9F77B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Submission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0D221C-057A-478B-8E94-594755AC54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Deadline</a:t>
            </a:r>
          </a:p>
          <a:p>
            <a:pPr lvl="1"/>
            <a:r>
              <a:rPr lang="en-US" altLang="ko-KR" dirty="0"/>
              <a:t>May 17 (Wed) 14:00</a:t>
            </a:r>
          </a:p>
          <a:p>
            <a:r>
              <a:rPr lang="en-US" altLang="ko-KR" dirty="0"/>
              <a:t>Submission files ({</a:t>
            </a:r>
            <a:r>
              <a:rPr lang="en-US" altLang="ko-KR" dirty="0" err="1"/>
              <a:t>student_id</a:t>
            </a:r>
            <a:r>
              <a:rPr lang="en-US" altLang="ko-KR" dirty="0"/>
              <a:t>}_{name}.zip)</a:t>
            </a:r>
          </a:p>
          <a:p>
            <a:pPr lvl="1"/>
            <a:r>
              <a:rPr lang="en-US" altLang="ko-KR" dirty="0"/>
              <a:t>Vertex shader file (app/</a:t>
            </a:r>
            <a:r>
              <a:rPr lang="en-US" altLang="ko-KR" dirty="0" err="1"/>
              <a:t>src</a:t>
            </a:r>
            <a:r>
              <a:rPr lang="en-US" altLang="ko-KR" dirty="0"/>
              <a:t>/main/assets/</a:t>
            </a:r>
            <a:r>
              <a:rPr lang="en-US" altLang="ko-KR" dirty="0" err="1"/>
              <a:t>vertex.glsl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Fragment shader file (app/</a:t>
            </a:r>
            <a:r>
              <a:rPr lang="en-US" altLang="ko-KR" dirty="0" err="1"/>
              <a:t>src</a:t>
            </a:r>
            <a:r>
              <a:rPr lang="en-US" altLang="ko-KR" dirty="0"/>
              <a:t>/main/assets/</a:t>
            </a:r>
            <a:r>
              <a:rPr lang="en-US" altLang="ko-KR" dirty="0" err="1"/>
              <a:t>fragment.glsl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Scene class file (app/</a:t>
            </a:r>
            <a:r>
              <a:rPr lang="en-US" altLang="ko-KR" dirty="0" err="1"/>
              <a:t>src</a:t>
            </a:r>
            <a:r>
              <a:rPr lang="en-US" altLang="ko-KR" dirty="0"/>
              <a:t>/main/</a:t>
            </a:r>
            <a:r>
              <a:rPr lang="en-US" altLang="ko-KR" dirty="0" err="1"/>
              <a:t>cpp</a:t>
            </a:r>
            <a:r>
              <a:rPr lang="en-US" altLang="ko-KR" dirty="0"/>
              <a:t>/scene.cpp)</a:t>
            </a:r>
          </a:p>
          <a:p>
            <a:pPr lvl="1"/>
            <a:r>
              <a:rPr lang="en-US" altLang="ko-KR" dirty="0"/>
              <a:t>Main source file (app/</a:t>
            </a:r>
            <a:r>
              <a:rPr lang="en-US" altLang="ko-KR" dirty="0" err="1"/>
              <a:t>src</a:t>
            </a:r>
            <a:r>
              <a:rPr lang="en-US" altLang="ko-KR" dirty="0"/>
              <a:t>/main/</a:t>
            </a:r>
            <a:r>
              <a:rPr lang="en-US" altLang="ko-KR" dirty="0" err="1"/>
              <a:t>cpp</a:t>
            </a:r>
            <a:r>
              <a:rPr lang="en-US" altLang="ko-KR" dirty="0"/>
              <a:t>/main.cpp)</a:t>
            </a:r>
          </a:p>
          <a:p>
            <a:r>
              <a:rPr lang="en-US" altLang="ko-KR" dirty="0"/>
              <a:t>Submission to Blackboard</a:t>
            </a:r>
          </a:p>
          <a:p>
            <a:r>
              <a:rPr lang="en-US" altLang="ko-KR" dirty="0"/>
              <a:t>Contact</a:t>
            </a:r>
          </a:p>
          <a:p>
            <a:pPr lvl="1"/>
            <a:r>
              <a:rPr lang="en-US" altLang="ko-KR" dirty="0"/>
              <a:t>TA email: </a:t>
            </a:r>
            <a:r>
              <a:rPr lang="en-US" altLang="ko-KR" dirty="0">
                <a:hlinkClick r:id="rId2"/>
              </a:rPr>
              <a:t>2023.cg.ta@gmail.com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1DB46-9331-4E42-8E96-251F69A29F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66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2605A13-2ACE-416F-8AFF-F98FE4D44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1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2EF426E-056E-4FFB-A751-C92E70203693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Z-</a:t>
            </a:r>
            <a:r>
              <a:rPr lang="ko-KR" altLang="en-US" dirty="0"/>
              <a:t>버퍼링을 구현한다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깊이 테스트를 활성화한다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DA44480-007C-4833-B525-75B5D283A3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</a:t>
            </a:fld>
            <a:endParaRPr lang="ko-KR" altLang="en-US"/>
          </a:p>
        </p:txBody>
      </p:sp>
      <p:grpSp>
        <p:nvGrpSpPr>
          <p:cNvPr id="14" name="그룹 13">
            <a:extLst>
              <a:ext uri="{FF2B5EF4-FFF2-40B4-BE49-F238E27FC236}">
                <a16:creationId xmlns:a16="http://schemas.microsoft.com/office/drawing/2014/main" id="{4A7B9A44-0F46-DA43-2914-302CDDA7A37C}"/>
              </a:ext>
            </a:extLst>
          </p:cNvPr>
          <p:cNvGrpSpPr/>
          <p:nvPr/>
        </p:nvGrpSpPr>
        <p:grpSpPr>
          <a:xfrm>
            <a:off x="2013652" y="2157103"/>
            <a:ext cx="5116695" cy="4067851"/>
            <a:chOff x="2013652" y="2157103"/>
            <a:chExt cx="5116695" cy="4067851"/>
          </a:xfrm>
        </p:grpSpPr>
        <p:sp>
          <p:nvSpPr>
            <p:cNvPr id="9" name="화살표: 오른쪽 8">
              <a:extLst>
                <a:ext uri="{FF2B5EF4-FFF2-40B4-BE49-F238E27FC236}">
                  <a16:creationId xmlns:a16="http://schemas.microsoft.com/office/drawing/2014/main" id="{F1D44FB3-3D1C-4A04-8248-ACD70F1BEA61}"/>
                </a:ext>
              </a:extLst>
            </p:cNvPr>
            <p:cNvSpPr/>
            <p:nvPr/>
          </p:nvSpPr>
          <p:spPr>
            <a:xfrm>
              <a:off x="4253129" y="4041634"/>
              <a:ext cx="637741" cy="32327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7" name="그림 6" descr="무척추 동물, 연체 동물, 새각류의 갑각류이(가) 표시된 사진&#10;&#10;자동 생성된 설명">
              <a:extLst>
                <a:ext uri="{FF2B5EF4-FFF2-40B4-BE49-F238E27FC236}">
                  <a16:creationId xmlns:a16="http://schemas.microsoft.com/office/drawing/2014/main" id="{CCA5985F-76CB-FBE8-AA4C-A1EA74F3F6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837"/>
            <a:stretch/>
          </p:blipFill>
          <p:spPr>
            <a:xfrm>
              <a:off x="5186347" y="2157103"/>
              <a:ext cx="1944000" cy="4067851"/>
            </a:xfrm>
            <a:prstGeom prst="rect">
              <a:avLst/>
            </a:prstGeom>
          </p:spPr>
        </p:pic>
        <p:pic>
          <p:nvPicPr>
            <p:cNvPr id="13" name="그림 12" descr="무척추 동물이(가) 표시된 사진&#10;&#10;자동 생성된 설명">
              <a:extLst>
                <a:ext uri="{FF2B5EF4-FFF2-40B4-BE49-F238E27FC236}">
                  <a16:creationId xmlns:a16="http://schemas.microsoft.com/office/drawing/2014/main" id="{65CC1918-4A60-6382-5F10-997CADB05B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5837"/>
            <a:stretch/>
          </p:blipFill>
          <p:spPr>
            <a:xfrm>
              <a:off x="2013652" y="2157103"/>
              <a:ext cx="1944000" cy="406785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6720440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138FE-6021-5825-680F-37EAC7B1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1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19E4FE-8B0C-71DE-6324-4B092DA676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3</a:t>
            </a:fld>
            <a:endParaRPr lang="ko-KR" altLang="en-US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CA2FCEE6-9F13-A49E-5982-E1CC1FC47F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288" y="1089025"/>
            <a:ext cx="8099425" cy="5040313"/>
          </a:xfrm>
        </p:spPr>
        <p:txBody>
          <a:bodyPr/>
          <a:lstStyle/>
          <a:p>
            <a:r>
              <a:rPr lang="en-US" altLang="ko-KR" dirty="0"/>
              <a:t>Enable depth testing to implement Z-buffering.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app/</a:t>
            </a:r>
            <a:r>
              <a:rPr lang="en-US" altLang="ko-KR" dirty="0" err="1">
                <a:latin typeface="Consolas" panose="020B0609020204030204" pitchFamily="49" charset="0"/>
              </a:rPr>
              <a:t>src</a:t>
            </a:r>
            <a:r>
              <a:rPr lang="en-US" altLang="ko-KR" dirty="0">
                <a:latin typeface="Consolas" panose="020B0609020204030204" pitchFamily="49" charset="0"/>
              </a:rPr>
              <a:t>/main/</a:t>
            </a:r>
            <a:r>
              <a:rPr lang="en-US" altLang="ko-KR" dirty="0" err="1">
                <a:latin typeface="Consolas" panose="020B0609020204030204" pitchFamily="49" charset="0"/>
              </a:rPr>
              <a:t>cpp</a:t>
            </a:r>
            <a:r>
              <a:rPr lang="en-US" altLang="ko-KR" dirty="0">
                <a:latin typeface="Consolas" panose="020B0609020204030204" pitchFamily="49" charset="0"/>
              </a:rPr>
              <a:t>/main.cpp</a:t>
            </a:r>
          </a:p>
          <a:p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5650370D-1B24-943C-DCF6-E3F123D5211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8741" y="2724157"/>
            <a:ext cx="5226518" cy="2589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78800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38B9D8-4F60-467A-ADAF-3F36E6208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68" y="152636"/>
            <a:ext cx="7886700" cy="588053"/>
          </a:xfrm>
        </p:spPr>
        <p:txBody>
          <a:bodyPr/>
          <a:lstStyle/>
          <a:p>
            <a:r>
              <a:rPr lang="en-US" altLang="ko-KR" dirty="0"/>
              <a:t>Problem 2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16602C-EAA8-453A-9F51-2F17895C6C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1550" y="1088740"/>
            <a:ext cx="8100900" cy="5040312"/>
          </a:xfrm>
        </p:spPr>
        <p:txBody>
          <a:bodyPr/>
          <a:lstStyle/>
          <a:p>
            <a:r>
              <a:rPr lang="ko-KR" altLang="en-US" dirty="0"/>
              <a:t>주전자의 텍스처를 </a:t>
            </a:r>
            <a:r>
              <a:rPr lang="en-US" altLang="ko-KR" dirty="0"/>
              <a:t>RGB </a:t>
            </a:r>
            <a:r>
              <a:rPr lang="ko-KR" altLang="en-US" dirty="0"/>
              <a:t>텍스처로 변경한다</a:t>
            </a:r>
            <a:r>
              <a:rPr lang="en-US" altLang="ko-KR" dirty="0"/>
              <a:t>. </a:t>
            </a:r>
          </a:p>
          <a:p>
            <a:pPr lvl="1"/>
            <a:r>
              <a:rPr lang="en-US" altLang="ko-KR" dirty="0"/>
              <a:t>RGB</a:t>
            </a:r>
            <a:r>
              <a:rPr lang="ko-KR" altLang="en-US" dirty="0"/>
              <a:t> 텍스처의 색을 변경한다</a:t>
            </a:r>
            <a:r>
              <a:rPr lang="en-US" altLang="ko-KR" dirty="0"/>
              <a:t>(</a:t>
            </a:r>
            <a:r>
              <a:rPr lang="ko-KR" altLang="en-US" dirty="0"/>
              <a:t>빨간색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파란색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파란색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초록색</a:t>
            </a:r>
            <a:r>
              <a:rPr lang="en-US" altLang="ko-KR" dirty="0">
                <a:sym typeface="Wingdings" panose="05000000000000000000" pitchFamily="2" charset="2"/>
              </a:rPr>
              <a:t>, </a:t>
            </a:r>
            <a:r>
              <a:rPr lang="ko-KR" altLang="en-US" dirty="0">
                <a:sym typeface="Wingdings" panose="05000000000000000000" pitchFamily="2" charset="2"/>
              </a:rPr>
              <a:t>초록색</a:t>
            </a:r>
            <a:r>
              <a:rPr lang="en-US" altLang="ko-KR" dirty="0">
                <a:sym typeface="Wingdings" panose="05000000000000000000" pitchFamily="2" charset="2"/>
              </a:rPr>
              <a:t></a:t>
            </a:r>
            <a:r>
              <a:rPr lang="ko-KR" altLang="en-US" dirty="0">
                <a:sym typeface="Wingdings" panose="05000000000000000000" pitchFamily="2" charset="2"/>
              </a:rPr>
              <a:t>빨간색</a:t>
            </a:r>
            <a:r>
              <a:rPr lang="en-US" altLang="ko-KR" dirty="0">
                <a:sym typeface="Wingdings" panose="05000000000000000000" pitchFamily="2" charset="2"/>
              </a:rPr>
              <a:t>)</a:t>
            </a:r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19B4B0-B3A8-4227-9ACA-8C14AC0969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76570" y="6485330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4</a:t>
            </a:fld>
            <a:endParaRPr lang="ko-KR" altLang="en-US"/>
          </a:p>
        </p:txBody>
      </p:sp>
      <p:grpSp>
        <p:nvGrpSpPr>
          <p:cNvPr id="27" name="그룹 26">
            <a:extLst>
              <a:ext uri="{FF2B5EF4-FFF2-40B4-BE49-F238E27FC236}">
                <a16:creationId xmlns:a16="http://schemas.microsoft.com/office/drawing/2014/main" id="{87903945-C49F-7E4B-AC5C-C38505C73DC2}"/>
              </a:ext>
            </a:extLst>
          </p:cNvPr>
          <p:cNvGrpSpPr/>
          <p:nvPr/>
        </p:nvGrpSpPr>
        <p:grpSpPr>
          <a:xfrm>
            <a:off x="226073" y="2263183"/>
            <a:ext cx="8279844" cy="4068000"/>
            <a:chOff x="226073" y="2263183"/>
            <a:chExt cx="8279844" cy="4068000"/>
          </a:xfrm>
        </p:grpSpPr>
        <p:pic>
          <p:nvPicPr>
            <p:cNvPr id="22" name="그림 21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FD4C4497-F7DA-10A1-DF87-D38F459BD33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20" b="5482"/>
            <a:stretch/>
          </p:blipFill>
          <p:spPr>
            <a:xfrm>
              <a:off x="6571463" y="2263183"/>
              <a:ext cx="1934454" cy="4068000"/>
            </a:xfrm>
            <a:prstGeom prst="rect">
              <a:avLst/>
            </a:prstGeom>
          </p:spPr>
        </p:pic>
        <p:grpSp>
          <p:nvGrpSpPr>
            <p:cNvPr id="26" name="그룹 25">
              <a:extLst>
                <a:ext uri="{FF2B5EF4-FFF2-40B4-BE49-F238E27FC236}">
                  <a16:creationId xmlns:a16="http://schemas.microsoft.com/office/drawing/2014/main" id="{FBFAA7D0-0319-5055-8BEB-08B2C3C803A2}"/>
                </a:ext>
              </a:extLst>
            </p:cNvPr>
            <p:cNvGrpSpPr/>
            <p:nvPr/>
          </p:nvGrpSpPr>
          <p:grpSpPr>
            <a:xfrm>
              <a:off x="226073" y="2263183"/>
              <a:ext cx="6052680" cy="4067851"/>
              <a:chOff x="226073" y="2263183"/>
              <a:chExt cx="6052680" cy="4067851"/>
            </a:xfrm>
          </p:grpSpPr>
          <p:grpSp>
            <p:nvGrpSpPr>
              <p:cNvPr id="23" name="그룹 22">
                <a:extLst>
                  <a:ext uri="{FF2B5EF4-FFF2-40B4-BE49-F238E27FC236}">
                    <a16:creationId xmlns:a16="http://schemas.microsoft.com/office/drawing/2014/main" id="{403C5114-DB56-EADE-D67C-AE6961A8EBA6}"/>
                  </a:ext>
                </a:extLst>
              </p:cNvPr>
              <p:cNvGrpSpPr/>
              <p:nvPr/>
            </p:nvGrpSpPr>
            <p:grpSpPr>
              <a:xfrm>
                <a:off x="226073" y="2263183"/>
                <a:ext cx="5116695" cy="4067851"/>
                <a:chOff x="2013652" y="2169344"/>
                <a:chExt cx="5116695" cy="4067851"/>
              </a:xfrm>
            </p:grpSpPr>
            <p:sp>
              <p:nvSpPr>
                <p:cNvPr id="14" name="화살표: 오른쪽 13">
                  <a:extLst>
                    <a:ext uri="{FF2B5EF4-FFF2-40B4-BE49-F238E27FC236}">
                      <a16:creationId xmlns:a16="http://schemas.microsoft.com/office/drawing/2014/main" id="{9AFA0D9E-553E-733A-4D40-0033A80032B6}"/>
                    </a:ext>
                  </a:extLst>
                </p:cNvPr>
                <p:cNvSpPr/>
                <p:nvPr/>
              </p:nvSpPr>
              <p:spPr>
                <a:xfrm>
                  <a:off x="4253129" y="4041634"/>
                  <a:ext cx="637741" cy="323272"/>
                </a:xfrm>
                <a:prstGeom prst="rightArrow">
                  <a:avLst/>
                </a:prstGeom>
                <a:solidFill>
                  <a:schemeClr val="tx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/>
                </a:p>
              </p:txBody>
            </p:sp>
            <p:pic>
              <p:nvPicPr>
                <p:cNvPr id="17" name="그림 16" descr="무척추 동물, 연체 동물, 새각류의 갑각류이(가) 표시된 사진&#10;&#10;자동 생성된 설명">
                  <a:extLst>
                    <a:ext uri="{FF2B5EF4-FFF2-40B4-BE49-F238E27FC236}">
                      <a16:creationId xmlns:a16="http://schemas.microsoft.com/office/drawing/2014/main" id="{A601580A-AE0B-C923-073B-CFC82EB08BB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5837"/>
                <a:stretch/>
              </p:blipFill>
              <p:spPr>
                <a:xfrm>
                  <a:off x="2013652" y="2169344"/>
                  <a:ext cx="1944000" cy="4067851"/>
                </a:xfrm>
                <a:prstGeom prst="rect">
                  <a:avLst/>
                </a:prstGeom>
              </p:spPr>
            </p:pic>
            <p:pic>
              <p:nvPicPr>
                <p:cNvPr id="20" name="그림 19" descr="텍스트, 클립아트이(가) 표시된 사진&#10;&#10;자동 생성된 설명">
                  <a:extLst>
                    <a:ext uri="{FF2B5EF4-FFF2-40B4-BE49-F238E27FC236}">
                      <a16:creationId xmlns:a16="http://schemas.microsoft.com/office/drawing/2014/main" id="{426F2493-221C-0397-2799-E968D57D914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 cstate="print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b="5837"/>
                <a:stretch/>
              </p:blipFill>
              <p:spPr>
                <a:xfrm>
                  <a:off x="5186347" y="2169344"/>
                  <a:ext cx="1944000" cy="4067851"/>
                </a:xfrm>
                <a:prstGeom prst="rect">
                  <a:avLst/>
                </a:prstGeom>
              </p:spPr>
            </p:pic>
          </p:grpSp>
          <p:sp>
            <p:nvSpPr>
              <p:cNvPr id="24" name="화살표: 오른쪽 23">
                <a:extLst>
                  <a:ext uri="{FF2B5EF4-FFF2-40B4-BE49-F238E27FC236}">
                    <a16:creationId xmlns:a16="http://schemas.microsoft.com/office/drawing/2014/main" id="{CF095840-644A-598C-8BBC-32B25BCF85F1}"/>
                  </a:ext>
                </a:extLst>
              </p:cNvPr>
              <p:cNvSpPr/>
              <p:nvPr/>
            </p:nvSpPr>
            <p:spPr>
              <a:xfrm>
                <a:off x="5641012" y="4135473"/>
                <a:ext cx="637741" cy="323272"/>
              </a:xfrm>
              <a:prstGeom prst="rightArrow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7091234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242F5C7-D3DB-4ED5-8018-10FFA96CDF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2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F6ABDE-658F-4982-915A-EBFCEC2108F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You can find the implementation of RGB texture in </a:t>
            </a:r>
            <a:r>
              <a:rPr lang="en-US" altLang="ko-KR" dirty="0" err="1"/>
              <a:t>rgb.h</a:t>
            </a:r>
            <a:r>
              <a:rPr lang="en-US" altLang="ko-KR" dirty="0"/>
              <a:t> file.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app/</a:t>
            </a:r>
            <a:r>
              <a:rPr lang="en-US" altLang="ko-KR" dirty="0" err="1">
                <a:latin typeface="Consolas" panose="020B0609020204030204" pitchFamily="49" charset="0"/>
              </a:rPr>
              <a:t>src</a:t>
            </a:r>
            <a:r>
              <a:rPr lang="en-US" altLang="ko-KR" dirty="0">
                <a:latin typeface="Consolas" panose="020B0609020204030204" pitchFamily="49" charset="0"/>
              </a:rPr>
              <a:t>/main/</a:t>
            </a:r>
            <a:r>
              <a:rPr lang="en-US" altLang="ko-KR" dirty="0" err="1">
                <a:latin typeface="Consolas" panose="020B0609020204030204" pitchFamily="49" charset="0"/>
              </a:rPr>
              <a:t>cpp</a:t>
            </a:r>
            <a:r>
              <a:rPr lang="en-US" altLang="ko-KR" dirty="0">
                <a:latin typeface="Consolas" panose="020B0609020204030204" pitchFamily="49" charset="0"/>
              </a:rPr>
              <a:t>/</a:t>
            </a:r>
            <a:r>
              <a:rPr lang="en-US" altLang="ko-KR" dirty="0" err="1">
                <a:latin typeface="Consolas" panose="020B0609020204030204" pitchFamily="49" charset="0"/>
              </a:rPr>
              <a:t>inc</a:t>
            </a:r>
            <a:r>
              <a:rPr lang="en-US" altLang="ko-KR" dirty="0">
                <a:latin typeface="Consolas" panose="020B0609020204030204" pitchFamily="49" charset="0"/>
              </a:rPr>
              <a:t>/binary/</a:t>
            </a:r>
            <a:r>
              <a:rPr lang="en-US" altLang="ko-KR" dirty="0" err="1">
                <a:latin typeface="Consolas" panose="020B0609020204030204" pitchFamily="49" charset="0"/>
              </a:rPr>
              <a:t>rgb.h</a:t>
            </a:r>
            <a:endParaRPr lang="en-US" altLang="ko-KR" dirty="0"/>
          </a:p>
          <a:p>
            <a:pPr lvl="1"/>
            <a:r>
              <a:rPr lang="en-US" altLang="ko-KR" dirty="0"/>
              <a:t>This header file is already included in scene.cpp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54CD13CB-6850-4951-A11C-296851BDC40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5</a:t>
            </a:fld>
            <a:endParaRPr lang="ko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BEF4E58B-DDBE-4CE8-9C94-644C86F22C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6655" y="2448513"/>
            <a:ext cx="4950690" cy="40285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65843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138FE-6021-5825-680F-37EAC7B1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2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19E4FE-8B0C-71DE-6324-4B092DA676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6</a:t>
            </a:fld>
            <a:endParaRPr lang="ko-KR" altLang="en-US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CA2FCEE6-9F13-A49E-5982-E1CC1FC47F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288" y="1089025"/>
            <a:ext cx="8099425" cy="5040313"/>
          </a:xfrm>
        </p:spPr>
        <p:txBody>
          <a:bodyPr/>
          <a:lstStyle/>
          <a:p>
            <a:r>
              <a:rPr lang="en-US" altLang="ko-KR" dirty="0"/>
              <a:t>Modify and fill in some lines in </a:t>
            </a:r>
            <a:r>
              <a:rPr lang="en-US" altLang="ko-KR" dirty="0">
                <a:latin typeface="Consolas" panose="020B0609020204030204" pitchFamily="49" charset="0"/>
              </a:rPr>
              <a:t>Scene::setup(…)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app/</a:t>
            </a:r>
            <a:r>
              <a:rPr lang="en-US" altLang="ko-KR" dirty="0" err="1">
                <a:latin typeface="Consolas" panose="020B0609020204030204" pitchFamily="49" charset="0"/>
              </a:rPr>
              <a:t>src</a:t>
            </a:r>
            <a:r>
              <a:rPr lang="en-US" altLang="ko-KR" dirty="0">
                <a:latin typeface="Consolas" panose="020B0609020204030204" pitchFamily="49" charset="0"/>
              </a:rPr>
              <a:t>/main/</a:t>
            </a:r>
            <a:r>
              <a:rPr lang="en-US" altLang="ko-KR" dirty="0" err="1">
                <a:latin typeface="Consolas" panose="020B0609020204030204" pitchFamily="49" charset="0"/>
              </a:rPr>
              <a:t>cpp</a:t>
            </a:r>
            <a:r>
              <a:rPr lang="en-US" altLang="ko-KR" dirty="0">
                <a:latin typeface="Consolas" panose="020B0609020204030204" pitchFamily="49" charset="0"/>
              </a:rPr>
              <a:t>/scene.cpp</a:t>
            </a:r>
          </a:p>
          <a:p>
            <a:endParaRPr lang="ko-KR" altLang="en-US"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5E45A6C4-E8E4-CD75-7C24-3DC22AECB36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04" y="2613126"/>
            <a:ext cx="8535591" cy="26197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7145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98E98CB-0888-411B-9FD9-3A5930B4E4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3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091EAEC-4808-4B9C-86DB-1D0A64B868E0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b="1" dirty="0">
                <a:solidFill>
                  <a:srgbClr val="FF0000"/>
                </a:solidFill>
              </a:rPr>
              <a:t>점 </a:t>
            </a:r>
            <a:r>
              <a:rPr lang="ko-KR" altLang="en-US" b="1" dirty="0" err="1">
                <a:solidFill>
                  <a:srgbClr val="FF0000"/>
                </a:solidFill>
              </a:rPr>
              <a:t>광원</a:t>
            </a:r>
            <a:r>
              <a:rPr lang="ko-KR" altLang="en-US" dirty="0" err="1"/>
              <a:t>를</a:t>
            </a:r>
            <a:r>
              <a:rPr lang="ko-KR" altLang="en-US" dirty="0"/>
              <a:t> 이용한 </a:t>
            </a:r>
            <a:r>
              <a:rPr lang="en-US" altLang="ko-KR" dirty="0"/>
              <a:t>Phong lighting</a:t>
            </a:r>
            <a:r>
              <a:rPr lang="ko-KR" altLang="en-US" dirty="0"/>
              <a:t>을 구현한다</a:t>
            </a:r>
            <a:r>
              <a:rPr lang="en-US" altLang="ko-KR" dirty="0"/>
              <a:t>.</a:t>
            </a:r>
          </a:p>
          <a:p>
            <a:r>
              <a:rPr lang="ko-KR" altLang="en-US" dirty="0"/>
              <a:t>화면을 </a:t>
            </a:r>
            <a:r>
              <a:rPr lang="ko-KR" altLang="en-US" dirty="0" err="1"/>
              <a:t>드래그할</a:t>
            </a:r>
            <a:r>
              <a:rPr lang="ko-KR" altLang="en-US" dirty="0"/>
              <a:t> 때</a:t>
            </a:r>
            <a:r>
              <a:rPr lang="en-US" altLang="ko-KR" dirty="0"/>
              <a:t>, </a:t>
            </a:r>
            <a:r>
              <a:rPr lang="ko-KR" altLang="en-US" dirty="0"/>
              <a:t>아크 볼 위에서 움직이는 점 광원을 구현한다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BC14E29-41E8-4539-A9EF-6F81001D16A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7</a:t>
            </a:fld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F6BC89EA-C6C5-7589-36A6-44BABE6F860A}"/>
              </a:ext>
            </a:extLst>
          </p:cNvPr>
          <p:cNvGrpSpPr/>
          <p:nvPr/>
        </p:nvGrpSpPr>
        <p:grpSpPr>
          <a:xfrm>
            <a:off x="833719" y="2604682"/>
            <a:ext cx="2527826" cy="3585904"/>
            <a:chOff x="531096" y="2363634"/>
            <a:chExt cx="2867672" cy="4068000"/>
          </a:xfrm>
        </p:grpSpPr>
        <p:sp>
          <p:nvSpPr>
            <p:cNvPr id="13" name="화살표: 오른쪽 12">
              <a:extLst>
                <a:ext uri="{FF2B5EF4-FFF2-40B4-BE49-F238E27FC236}">
                  <a16:creationId xmlns:a16="http://schemas.microsoft.com/office/drawing/2014/main" id="{C5AD8D9C-7129-DBD9-B61E-53F9C4FBF13E}"/>
                </a:ext>
              </a:extLst>
            </p:cNvPr>
            <p:cNvSpPr/>
            <p:nvPr/>
          </p:nvSpPr>
          <p:spPr>
            <a:xfrm>
              <a:off x="2761027" y="4248314"/>
              <a:ext cx="637741" cy="323272"/>
            </a:xfrm>
            <a:prstGeom prst="rightArrow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18" name="그림 17" descr="텍스트, 클립아트이(가) 표시된 사진&#10;&#10;자동 생성된 설명">
              <a:extLst>
                <a:ext uri="{FF2B5EF4-FFF2-40B4-BE49-F238E27FC236}">
                  <a16:creationId xmlns:a16="http://schemas.microsoft.com/office/drawing/2014/main" id="{89F445DD-90FC-4A71-A6CA-8F5B5E3789F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120" b="5482"/>
            <a:stretch/>
          </p:blipFill>
          <p:spPr>
            <a:xfrm>
              <a:off x="531096" y="2363634"/>
              <a:ext cx="1934454" cy="4068000"/>
            </a:xfrm>
            <a:prstGeom prst="rect">
              <a:avLst/>
            </a:prstGeom>
          </p:spPr>
        </p:pic>
      </p:grpSp>
      <p:grpSp>
        <p:nvGrpSpPr>
          <p:cNvPr id="5" name="그룹 4">
            <a:extLst>
              <a:ext uri="{FF2B5EF4-FFF2-40B4-BE49-F238E27FC236}">
                <a16:creationId xmlns:a16="http://schemas.microsoft.com/office/drawing/2014/main" id="{32D65838-7C01-BC3A-F5E2-C6A6BF7D582B}"/>
              </a:ext>
            </a:extLst>
          </p:cNvPr>
          <p:cNvGrpSpPr/>
          <p:nvPr/>
        </p:nvGrpSpPr>
        <p:grpSpPr>
          <a:xfrm>
            <a:off x="6477788" y="2593252"/>
            <a:ext cx="1572180" cy="3418261"/>
            <a:chOff x="6477788" y="2593252"/>
            <a:chExt cx="1572180" cy="3418261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3D19ED91-B2CE-D35C-9F52-0F9D1C70EA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r="49873"/>
            <a:stretch/>
          </p:blipFill>
          <p:spPr>
            <a:xfrm>
              <a:off x="6602982" y="2593252"/>
              <a:ext cx="1321454" cy="1440000"/>
            </a:xfrm>
            <a:prstGeom prst="rect">
              <a:avLst/>
            </a:prstGeom>
          </p:spPr>
        </p:pic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997E6825-4DAA-062F-A5EB-4221E07605E5}"/>
                </a:ext>
              </a:extLst>
            </p:cNvPr>
            <p:cNvGrpSpPr/>
            <p:nvPr/>
          </p:nvGrpSpPr>
          <p:grpSpPr>
            <a:xfrm>
              <a:off x="6477788" y="4439333"/>
              <a:ext cx="1572180" cy="1572180"/>
              <a:chOff x="6596370" y="4622962"/>
              <a:chExt cx="1572180" cy="1572180"/>
            </a:xfrm>
          </p:grpSpPr>
          <p:sp>
            <p:nvSpPr>
              <p:cNvPr id="10" name="직사각형 9">
                <a:extLst>
                  <a:ext uri="{FF2B5EF4-FFF2-40B4-BE49-F238E27FC236}">
                    <a16:creationId xmlns:a16="http://schemas.microsoft.com/office/drawing/2014/main" id="{1B645173-89F9-F069-B10E-2CC22450CBC5}"/>
                  </a:ext>
                </a:extLst>
              </p:cNvPr>
              <p:cNvSpPr/>
              <p:nvPr/>
            </p:nvSpPr>
            <p:spPr>
              <a:xfrm>
                <a:off x="6596370" y="4622962"/>
                <a:ext cx="1572180" cy="1572180"/>
              </a:xfrm>
              <a:prstGeom prst="rect">
                <a:avLst/>
              </a:prstGeom>
              <a:noFill/>
              <a:ln>
                <a:solidFill>
                  <a:srgbClr val="FF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/>
              </a:p>
            </p:txBody>
          </p:sp>
          <p:pic>
            <p:nvPicPr>
              <p:cNvPr id="14" name="그림 13">
                <a:extLst>
                  <a:ext uri="{FF2B5EF4-FFF2-40B4-BE49-F238E27FC236}">
                    <a16:creationId xmlns:a16="http://schemas.microsoft.com/office/drawing/2014/main" id="{CBB238C9-FF3D-633E-08E9-EA115C64D36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721564" y="4689052"/>
                <a:ext cx="1321792" cy="1440000"/>
              </a:xfrm>
              <a:prstGeom prst="rect">
                <a:avLst/>
              </a:prstGeom>
            </p:spPr>
          </p:pic>
        </p:grpSp>
      </p:grpSp>
      <p:pic>
        <p:nvPicPr>
          <p:cNvPr id="16" name="Screen_Recording_20230508_153843_Homework2">
            <a:hlinkClick r:id="" action="ppaction://media"/>
            <a:extLst>
              <a:ext uri="{FF2B5EF4-FFF2-40B4-BE49-F238E27FC236}">
                <a16:creationId xmlns:a16="http://schemas.microsoft.com/office/drawing/2014/main" id="{E85645AF-F67B-0EE1-2BBD-149F80C9C71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7"/>
          <a:srcRect b="5443"/>
          <a:stretch/>
        </p:blipFill>
        <p:spPr>
          <a:xfrm>
            <a:off x="3622005" y="2604682"/>
            <a:ext cx="1706400" cy="358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31553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78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6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138FE-6021-5825-680F-37EAC7B1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3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19E4FE-8B0C-71DE-6324-4B092DA676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8</a:t>
            </a:fld>
            <a:endParaRPr lang="ko-KR" altLang="en-US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CA2FCEE6-9F13-A49E-5982-E1CC1FC47F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288" y="1089025"/>
            <a:ext cx="8099425" cy="5040313"/>
          </a:xfrm>
        </p:spPr>
        <p:txBody>
          <a:bodyPr/>
          <a:lstStyle/>
          <a:p>
            <a:r>
              <a:rPr lang="en-US" altLang="ko-KR" dirty="0"/>
              <a:t>Modify and fill in some lines in </a:t>
            </a:r>
            <a:r>
              <a:rPr lang="en-US" altLang="ko-KR" dirty="0">
                <a:latin typeface="Consolas" panose="020B0609020204030204" pitchFamily="49" charset="0"/>
              </a:rPr>
              <a:t>Scene::</a:t>
            </a:r>
            <a:r>
              <a:rPr lang="en-US" altLang="ko-KR" dirty="0" err="1">
                <a:latin typeface="Consolas" panose="020B0609020204030204" pitchFamily="49" charset="0"/>
              </a:rPr>
              <a:t>mouseMoveEvents</a:t>
            </a:r>
            <a:r>
              <a:rPr lang="en-US" altLang="ko-KR" dirty="0">
                <a:latin typeface="Consolas" panose="020B0609020204030204" pitchFamily="49" charset="0"/>
              </a:rPr>
              <a:t>(…)</a:t>
            </a:r>
            <a:r>
              <a:rPr lang="en-US" altLang="ko-KR" dirty="0"/>
              <a:t>.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app/</a:t>
            </a:r>
            <a:r>
              <a:rPr lang="en-US" altLang="ko-KR" dirty="0" err="1">
                <a:latin typeface="Consolas" panose="020B0609020204030204" pitchFamily="49" charset="0"/>
              </a:rPr>
              <a:t>src</a:t>
            </a:r>
            <a:r>
              <a:rPr lang="en-US" altLang="ko-KR" dirty="0">
                <a:latin typeface="Consolas" panose="020B0609020204030204" pitchFamily="49" charset="0"/>
              </a:rPr>
              <a:t>/main/</a:t>
            </a:r>
            <a:r>
              <a:rPr lang="en-US" altLang="ko-KR" dirty="0" err="1">
                <a:latin typeface="Consolas" panose="020B0609020204030204" pitchFamily="49" charset="0"/>
              </a:rPr>
              <a:t>cpp</a:t>
            </a:r>
            <a:r>
              <a:rPr lang="en-US" altLang="ko-KR" dirty="0">
                <a:latin typeface="Consolas" panose="020B0609020204030204" pitchFamily="49" charset="0"/>
              </a:rPr>
              <a:t>/scene.cpp</a:t>
            </a:r>
          </a:p>
          <a:p>
            <a:pPr lvl="1"/>
            <a:r>
              <a:rPr lang="en-US" altLang="ko-KR" dirty="0"/>
              <a:t>Arc ball movement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endParaRPr lang="ko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2CF57C7C-A019-2C9E-E849-6385D767A50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9380"/>
          <a:stretch/>
        </p:blipFill>
        <p:spPr>
          <a:xfrm>
            <a:off x="2318451" y="2931091"/>
            <a:ext cx="4507098" cy="2112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16156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1D138FE-6021-5825-680F-37EAC7B1FB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3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719E4FE-8B0C-71DE-6324-4B092DA6760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9</a:t>
            </a:fld>
            <a:endParaRPr lang="ko-KR" altLang="en-US"/>
          </a:p>
        </p:txBody>
      </p:sp>
      <p:sp>
        <p:nvSpPr>
          <p:cNvPr id="6" name="텍스트 개체 틀 2">
            <a:extLst>
              <a:ext uri="{FF2B5EF4-FFF2-40B4-BE49-F238E27FC236}">
                <a16:creationId xmlns:a16="http://schemas.microsoft.com/office/drawing/2014/main" id="{CA2FCEE6-9F13-A49E-5982-E1CC1FC47F9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2288" y="1089025"/>
            <a:ext cx="8099425" cy="5040313"/>
          </a:xfrm>
        </p:spPr>
        <p:txBody>
          <a:bodyPr/>
          <a:lstStyle/>
          <a:p>
            <a:r>
              <a:rPr lang="en-US" altLang="ko-KR" dirty="0"/>
              <a:t>Fill in some lines in the vertex and fragment shader.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app/</a:t>
            </a:r>
            <a:r>
              <a:rPr lang="en-US" altLang="ko-KR" dirty="0" err="1">
                <a:latin typeface="Consolas" panose="020B0609020204030204" pitchFamily="49" charset="0"/>
              </a:rPr>
              <a:t>src</a:t>
            </a:r>
            <a:r>
              <a:rPr lang="en-US" altLang="ko-KR" dirty="0">
                <a:latin typeface="Consolas" panose="020B0609020204030204" pitchFamily="49" charset="0"/>
              </a:rPr>
              <a:t>/main/assets/</a:t>
            </a:r>
            <a:r>
              <a:rPr lang="en-US" altLang="ko-KR" dirty="0" err="1">
                <a:latin typeface="Consolas" panose="020B0609020204030204" pitchFamily="49" charset="0"/>
              </a:rPr>
              <a:t>vertex.glsl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app/</a:t>
            </a:r>
            <a:r>
              <a:rPr lang="en-US" altLang="ko-KR" dirty="0" err="1">
                <a:latin typeface="Consolas" panose="020B0609020204030204" pitchFamily="49" charset="0"/>
              </a:rPr>
              <a:t>src</a:t>
            </a:r>
            <a:r>
              <a:rPr lang="en-US" altLang="ko-KR" dirty="0">
                <a:latin typeface="Consolas" panose="020B0609020204030204" pitchFamily="49" charset="0"/>
              </a:rPr>
              <a:t>/main/assets/</a:t>
            </a:r>
            <a:r>
              <a:rPr lang="en-US" altLang="ko-KR" dirty="0" err="1">
                <a:latin typeface="Consolas" panose="020B0609020204030204" pitchFamily="49" charset="0"/>
              </a:rPr>
              <a:t>fragment.glsl</a:t>
            </a:r>
            <a:endParaRPr lang="ko-KR" altLang="en-US" dirty="0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21701E4B-21A2-3B55-1B55-B8283FB36481}"/>
              </a:ext>
            </a:extLst>
          </p:cNvPr>
          <p:cNvGrpSpPr/>
          <p:nvPr/>
        </p:nvGrpSpPr>
        <p:grpSpPr>
          <a:xfrm>
            <a:off x="163268" y="3280684"/>
            <a:ext cx="8817464" cy="2160000"/>
            <a:chOff x="163268" y="3383623"/>
            <a:chExt cx="8817464" cy="2160000"/>
          </a:xfrm>
        </p:grpSpPr>
        <p:pic>
          <p:nvPicPr>
            <p:cNvPr id="3" name="그림 2">
              <a:extLst>
                <a:ext uri="{FF2B5EF4-FFF2-40B4-BE49-F238E27FC236}">
                  <a16:creationId xmlns:a16="http://schemas.microsoft.com/office/drawing/2014/main" id="{8AAE5C4F-7514-6A5D-79DE-724DF4AF97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273603" y="3383623"/>
              <a:ext cx="3707129" cy="2160000"/>
            </a:xfrm>
            <a:prstGeom prst="rect">
              <a:avLst/>
            </a:prstGeom>
          </p:spPr>
        </p:pic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F0EAEC28-7952-A500-74DB-5C5D25B045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63268" y="3383623"/>
              <a:ext cx="4277785" cy="21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1292279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Times New Roman"/>
        <a:ea typeface="맑은 고딕"/>
        <a:cs typeface=""/>
      </a:majorFont>
      <a:minorFont>
        <a:latin typeface="Times New Roman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132F5308-C16B-475C-8D89-D4B83C42F809}" vid="{66A60C0B-2D91-4D9C-9076-78246A5FA2A7}"/>
    </a:ext>
  </a:extLst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54632B1E9ED6341A538302922200B32" ma:contentTypeVersion="9" ma:contentTypeDescription="새 문서를 만듭니다." ma:contentTypeScope="" ma:versionID="bc4de6e191d4206286db5973e485a4c1">
  <xsd:schema xmlns:xsd="http://www.w3.org/2001/XMLSchema" xmlns:xs="http://www.w3.org/2001/XMLSchema" xmlns:p="http://schemas.microsoft.com/office/2006/metadata/properties" xmlns:ns3="68f0efa0-1ed4-4e90-9211-2a78ccb05e85" xmlns:ns4="1bb132c5-2bc5-44a4-8c30-ffab3e38f05a" targetNamespace="http://schemas.microsoft.com/office/2006/metadata/properties" ma:root="true" ma:fieldsID="030c1adb9ce781f77c679bb8f581285a" ns3:_="" ns4:_="">
    <xsd:import namespace="68f0efa0-1ed4-4e90-9211-2a78ccb05e85"/>
    <xsd:import namespace="1bb132c5-2bc5-44a4-8c30-ffab3e38f05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f0efa0-1ed4-4e90-9211-2a78ccb05e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b132c5-2bc5-44a4-8c30-ffab3e38f05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A2BAB8B7-48DC-4925-95E1-82AA7F88A6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F65662A-42D5-4B64-BA49-4EB0307218D0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3.xml><?xml version="1.0" encoding="utf-8"?>
<ds:datastoreItem xmlns:ds="http://schemas.openxmlformats.org/officeDocument/2006/customXml" ds:itemID="{B787B776-EB44-45F3-816B-7C9F121EAE43}">
  <ds:schemaRefs>
    <ds:schemaRef ds:uri="1bb132c5-2bc5-44a4-8c30-ffab3e38f05a"/>
    <ds:schemaRef ds:uri="68f0efa0-1ed4-4e90-9211-2a78ccb05e8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MediaLab (1)</Template>
  <TotalTime>226</TotalTime>
  <Words>393</Words>
  <Application>Microsoft Office PowerPoint</Application>
  <PresentationFormat>화면 슬라이드 쇼(4:3)</PresentationFormat>
  <Paragraphs>63</Paragraphs>
  <Slides>12</Slides>
  <Notes>0</Notes>
  <HiddenSlides>0</HiddenSlides>
  <MMClips>2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20" baseType="lpstr">
      <vt:lpstr>Wingdings</vt:lpstr>
      <vt:lpstr>맑은 고딕</vt:lpstr>
      <vt:lpstr>Times New Roman</vt:lpstr>
      <vt:lpstr>함초롬돋움</vt:lpstr>
      <vt:lpstr>Arial</vt:lpstr>
      <vt:lpstr>Cambria Math</vt:lpstr>
      <vt:lpstr>Consolas</vt:lpstr>
      <vt:lpstr>Office 테마</vt:lpstr>
      <vt:lpstr>Homework 2</vt:lpstr>
      <vt:lpstr>Problem 1</vt:lpstr>
      <vt:lpstr>Problem 1</vt:lpstr>
      <vt:lpstr>Problem 2</vt:lpstr>
      <vt:lpstr>Problem 2</vt:lpstr>
      <vt:lpstr>Problem 2</vt:lpstr>
      <vt:lpstr>Problem 3</vt:lpstr>
      <vt:lpstr>Problem 3</vt:lpstr>
      <vt:lpstr>Problem 3</vt:lpstr>
      <vt:lpstr>Problem 4</vt:lpstr>
      <vt:lpstr>Problem 4</vt:lpstr>
      <vt:lpstr>Submission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Kevin Yu</dc:creator>
  <cp:lastModifiedBy>하정호[ 대학원석사과정재학 / 컴퓨터학과 ]</cp:lastModifiedBy>
  <cp:revision>41</cp:revision>
  <cp:lastPrinted>2014-10-15T06:18:18Z</cp:lastPrinted>
  <dcterms:created xsi:type="dcterms:W3CDTF">2016-09-11T06:46:54Z</dcterms:created>
  <dcterms:modified xsi:type="dcterms:W3CDTF">2023-05-08T07:07:40Z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0x010100254632B1E9ED6341A538302922200B32</vt:lpwstr>
  </property>
</Properties>
</file>